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257" r:id="rId3"/>
    <p:sldId id="258" r:id="rId4"/>
    <p:sldId id="259" r:id="rId5"/>
    <p:sldId id="266" r:id="rId6"/>
    <p:sldId id="260" r:id="rId7"/>
    <p:sldId id="278" r:id="rId8"/>
    <p:sldId id="263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6" r:id="rId18"/>
    <p:sldId id="277" r:id="rId19"/>
    <p:sldId id="290" r:id="rId20"/>
    <p:sldId id="291" r:id="rId21"/>
    <p:sldId id="292" r:id="rId22"/>
    <p:sldId id="293" r:id="rId23"/>
    <p:sldId id="265" r:id="rId24"/>
    <p:sldId id="279" r:id="rId25"/>
    <p:sldId id="282" r:id="rId26"/>
    <p:sldId id="283" r:id="rId27"/>
    <p:sldId id="284" r:id="rId28"/>
    <p:sldId id="285" r:id="rId29"/>
    <p:sldId id="280" r:id="rId30"/>
    <p:sldId id="299" r:id="rId31"/>
    <p:sldId id="300" r:id="rId32"/>
    <p:sldId id="295" r:id="rId33"/>
    <p:sldId id="296" r:id="rId34"/>
    <p:sldId id="297" r:id="rId35"/>
    <p:sldId id="298" r:id="rId36"/>
    <p:sldId id="286" r:id="rId37"/>
    <p:sldId id="287" r:id="rId38"/>
    <p:sldId id="288" r:id="rId39"/>
    <p:sldId id="289" r:id="rId40"/>
    <p:sldId id="294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DDAD7-11DC-4244-90CE-3311E5D14914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E1F175-EF3E-479B-9A8B-0D2DCD2BCFC2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83436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EA8666-9972-4BE3-8F9C-1BEBFA3F1DE6}" type="slidenum">
              <a:rPr lang="en-US"/>
              <a:pPr/>
              <a:t>5</a:t>
            </a:fld>
            <a:endParaRPr lang="en-US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5095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770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34871CF-2568-4E73-A40D-C531C7A5C8A8}" type="slidenum">
              <a:rPr lang="ar-SA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/>
          </a:p>
        </p:txBody>
      </p:sp>
      <p:sp>
        <p:nvSpPr>
          <p:cNvPr id="160771" name="Text Box 2"/>
          <p:cNvSpPr txBox="1">
            <a:spLocks noChangeArrowheads="1"/>
          </p:cNvSpPr>
          <p:nvPr/>
        </p:nvSpPr>
        <p:spPr bwMode="auto">
          <a:xfrm>
            <a:off x="925513" y="685800"/>
            <a:ext cx="5008562" cy="3429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60772" name="Rectangle 3"/>
          <p:cNvSpPr>
            <a:spLocks noGrp="1" noChangeArrowheads="1"/>
          </p:cNvSpPr>
          <p:nvPr>
            <p:ph type="body"/>
          </p:nvPr>
        </p:nvSpPr>
        <p:spPr bwMode="auto">
          <a:xfrm>
            <a:off x="685800" y="4343400"/>
            <a:ext cx="5483225" cy="4113213"/>
          </a:xfrm>
          <a:noFill/>
        </p:spPr>
        <p:txBody>
          <a:bodyPr wrap="none" lIns="91449" tIns="45725" rIns="91449" bIns="45725" numCol="1" anchor="ctr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3570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114E7-BF1B-48A4-9F47-87E3A6A6CEE3}" type="datetimeFigureOut">
              <a:rPr lang="en-US" smtClean="0"/>
              <a:pPr/>
              <a:t>6/27/2017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6D5EA3-1EED-4600-8495-6032D9E390CF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3399"/>
                </a:solidFill>
                <a:latin typeface="Algerian" pitchFamily="82" charset="0"/>
              </a:rPr>
              <a:t>Graphical User Interface in MATLAB</a:t>
            </a:r>
            <a:endParaRPr lang="en-IN" dirty="0">
              <a:solidFill>
                <a:srgbClr val="FF3399"/>
              </a:solidFill>
              <a:latin typeface="Algerian" pitchFamily="8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9024" y="5661248"/>
            <a:ext cx="8784976" cy="936104"/>
          </a:xfrm>
        </p:spPr>
        <p:txBody>
          <a:bodyPr>
            <a:normAutofit/>
          </a:bodyPr>
          <a:lstStyle/>
          <a:p>
            <a:pPr algn="l"/>
            <a:r>
              <a:rPr lang="en-IN" sz="2000" b="1" dirty="0" smtClean="0"/>
              <a:t>Credits:  </a:t>
            </a:r>
            <a:endParaRPr lang="en-IN" sz="2000" b="1" dirty="0" smtClean="0"/>
          </a:p>
          <a:p>
            <a:pPr algn="l"/>
            <a:r>
              <a:rPr lang="en-IN" sz="2000" b="1" dirty="0" smtClean="0"/>
              <a:t>Angeline Beulah. </a:t>
            </a:r>
            <a:r>
              <a:rPr lang="en-IN" sz="2000" b="1" dirty="0" smtClean="0"/>
              <a:t>V, SSN College of Engineering, Chennai</a:t>
            </a:r>
            <a:endParaRPr lang="en-IN" sz="2000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Push Buttons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Push buttons generate an action when pressed (e.g., an OK button may close a dialog box and apply settings)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400" dirty="0"/>
              <a:t>When you click down on a push button, it appears depressed; </a:t>
            </a:r>
            <a:endParaRPr lang="en-US" sz="2400" dirty="0" smtClean="0"/>
          </a:p>
          <a:p>
            <a:pPr lvl="1" algn="just">
              <a:buFont typeface="Wingdings" pitchFamily="2" charset="2"/>
              <a:buChar char="Ø"/>
            </a:pPr>
            <a:r>
              <a:rPr lang="en-US" sz="2400" dirty="0" smtClean="0"/>
              <a:t>when </a:t>
            </a:r>
            <a:r>
              <a:rPr lang="en-US" sz="2400" dirty="0"/>
              <a:t>you release the mouse, the button's appearance returns to its non-depressed state</a:t>
            </a:r>
            <a:r>
              <a:rPr lang="en-US" sz="2400" dirty="0" smtClean="0"/>
              <a:t>;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400" dirty="0" smtClean="0"/>
              <a:t> </a:t>
            </a:r>
            <a:r>
              <a:rPr lang="en-US" sz="2400" dirty="0"/>
              <a:t>and its callback executes on the button up event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 l="40625" t="31000" r="50000" b="63000"/>
          <a:stretch>
            <a:fillRect/>
          </a:stretch>
        </p:blipFill>
        <p:spPr bwMode="auto">
          <a:xfrm>
            <a:off x="3714744" y="5143512"/>
            <a:ext cx="1676400" cy="669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Toggle Buttons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7772400" cy="4724400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Toggle buttons generate an action and indicate a binary state (e.g., on or off)</a:t>
            </a:r>
          </a:p>
          <a:p>
            <a:pPr algn="just"/>
            <a:r>
              <a:rPr lang="en-US" sz="2800" dirty="0"/>
              <a:t>The callback routine needs to query the toggle button to determine what state it is in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400" dirty="0"/>
              <a:t>You can do this with a statement that uses the current callback object's handle (</a:t>
            </a:r>
            <a:r>
              <a:rPr lang="en-US" sz="2400" dirty="0" err="1"/>
              <a:t>gcbo</a:t>
            </a:r>
            <a:r>
              <a:rPr lang="en-US" sz="2400" dirty="0"/>
              <a:t>)</a:t>
            </a:r>
          </a:p>
          <a:p>
            <a:pPr lvl="2" algn="just">
              <a:buFont typeface="Wingdings" pitchFamily="2" charset="2"/>
              <a:buChar char="Ø"/>
            </a:pPr>
            <a:r>
              <a:rPr lang="en-US" dirty="0"/>
              <a:t>get(</a:t>
            </a:r>
            <a:r>
              <a:rPr lang="en-US" dirty="0" err="1"/>
              <a:t>gcbo,'Value</a:t>
            </a:r>
            <a:r>
              <a:rPr lang="en-US" dirty="0"/>
              <a:t>')</a:t>
            </a:r>
          </a:p>
          <a:p>
            <a:pPr algn="just"/>
            <a:r>
              <a:rPr lang="en-US" sz="2800" dirty="0"/>
              <a:t>MATLAB sets the Value property to 1 when depressed and 0 when not depressed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Check Boxes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828800"/>
            <a:ext cx="8458200" cy="4572000"/>
          </a:xfrm>
        </p:spPr>
        <p:txBody>
          <a:bodyPr/>
          <a:lstStyle/>
          <a:p>
            <a:pPr algn="just"/>
            <a:r>
              <a:rPr lang="en-US" sz="2800" dirty="0"/>
              <a:t>Generate an action when clicked and indicate their state as checked or not checked </a:t>
            </a:r>
          </a:p>
          <a:p>
            <a:pPr algn="just"/>
            <a:r>
              <a:rPr lang="en-US" sz="2800" dirty="0"/>
              <a:t>Useful when providing the user with a number of independent choices that set a mode</a:t>
            </a:r>
          </a:p>
          <a:p>
            <a:pPr algn="just"/>
            <a:r>
              <a:rPr lang="en-US" sz="2800" dirty="0"/>
              <a:t>The Value property indicates the state of the check box by taking on the value 1 or 0</a:t>
            </a:r>
          </a:p>
          <a:p>
            <a:pPr lvl="2" algn="just"/>
            <a:r>
              <a:rPr lang="en-US" dirty="0"/>
              <a:t>Value = 1, box is checked. </a:t>
            </a:r>
          </a:p>
          <a:p>
            <a:pPr lvl="2" algn="just"/>
            <a:r>
              <a:rPr lang="en-US" dirty="0"/>
              <a:t>Value = 0, box is not checked.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Radio Boxes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91000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Similar to check boxes, but are intended to be mutually exclusive within a group of related radio buttons (i.e., only one button is in a selected state at any given time) </a:t>
            </a:r>
          </a:p>
          <a:p>
            <a:pPr algn="just"/>
            <a:r>
              <a:rPr lang="en-US" sz="2800" dirty="0"/>
              <a:t>To make radio buttons mutually exclusive within a group, the callback for each radio button must set the Value property to 0 on all other radio buttons in the group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 l="36874" t="28999" r="55000" b="66000"/>
          <a:stretch>
            <a:fillRect/>
          </a:stretch>
        </p:blipFill>
        <p:spPr bwMode="auto">
          <a:xfrm>
            <a:off x="3500430" y="5429264"/>
            <a:ext cx="1752600" cy="557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Edit Text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Fields that enable users to enter or modify text strings</a:t>
            </a:r>
          </a:p>
          <a:p>
            <a:pPr algn="just"/>
            <a:r>
              <a:rPr lang="en-US" sz="2800" dirty="0"/>
              <a:t>Use edit text when you want text as input</a:t>
            </a:r>
          </a:p>
          <a:p>
            <a:pPr algn="just"/>
            <a:r>
              <a:rPr lang="en-US" sz="2800" dirty="0"/>
              <a:t>The String property contains the text entered by the user.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 l="41251" t="32001" r="46249" b="59000"/>
          <a:stretch>
            <a:fillRect/>
          </a:stretch>
        </p:blipFill>
        <p:spPr bwMode="auto">
          <a:xfrm>
            <a:off x="3357554" y="4071942"/>
            <a:ext cx="1524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Static Text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Displays lines of text </a:t>
            </a:r>
          </a:p>
          <a:p>
            <a:pPr algn="just"/>
            <a:r>
              <a:rPr lang="en-US" sz="2800" dirty="0"/>
              <a:t>Typically used to label other controls, provide directions to the user, or indicate values associated with a slider </a:t>
            </a:r>
          </a:p>
          <a:p>
            <a:pPr algn="just"/>
            <a:r>
              <a:rPr lang="en-US" sz="2800" dirty="0"/>
              <a:t>Users cannot change static text interactively and there is no way to invoke the callback routine associated with it.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Sliders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US" sz="2800" dirty="0"/>
              <a:t>Accept numeric input within a specific range by enabling the user to move a sliding bar</a:t>
            </a:r>
          </a:p>
          <a:p>
            <a:pPr algn="just"/>
            <a:r>
              <a:rPr lang="en-US" sz="2800" dirty="0"/>
              <a:t>The location of the bar indicates a numeric value</a:t>
            </a:r>
          </a:p>
          <a:p>
            <a:pPr algn="just"/>
            <a:r>
              <a:rPr lang="en-US" sz="2800" dirty="0"/>
              <a:t>Can set Current Value, Range, and Step size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 l="39999" t="30000" r="40625" b="64000"/>
          <a:stretch>
            <a:fillRect/>
          </a:stretch>
        </p:blipFill>
        <p:spPr bwMode="auto">
          <a:xfrm>
            <a:off x="3071802" y="4071942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List Boxes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sz="2800" dirty="0"/>
              <a:t>Display a list of items (defined using the String property) and enable users to select one or more items </a:t>
            </a:r>
          </a:p>
          <a:p>
            <a:pPr algn="just"/>
            <a:r>
              <a:rPr lang="en-US" sz="2800" dirty="0"/>
              <a:t>By default, the first item in the list is highlighted when the list box is first displayed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400" dirty="0"/>
              <a:t>If you do not want any item highlighted, then set the Value property to empty, []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b="1" i="1" dirty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Popup Menus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686800" cy="4876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/>
              <a:t>Open to display a list of choices (defined using the String property) when users press the arrow </a:t>
            </a:r>
          </a:p>
          <a:p>
            <a:pPr algn="just"/>
            <a:r>
              <a:rPr lang="en-US" sz="2800" dirty="0"/>
              <a:t>When not open, a popup menu displays the current choice, which is determined by the index contained in the Value property </a:t>
            </a:r>
          </a:p>
          <a:p>
            <a:pPr lvl="1" algn="just">
              <a:buFont typeface="Wingdings" pitchFamily="2" charset="2"/>
              <a:buChar char="Ø"/>
            </a:pPr>
            <a:r>
              <a:rPr lang="en-US" sz="2400" dirty="0"/>
              <a:t>The first item in the list has an index of 1</a:t>
            </a:r>
          </a:p>
          <a:p>
            <a:pPr algn="just"/>
            <a:r>
              <a:rPr lang="en-US" sz="2800" dirty="0"/>
              <a:t>You can query the Value property in the callback routine to determine which choice the user made</a:t>
            </a:r>
          </a:p>
          <a:p>
            <a:pPr algn="just"/>
            <a:r>
              <a:rPr lang="en-US" sz="2800" dirty="0"/>
              <a:t>Can be used in place of Radio Buttons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 l="51250" t="17000" r="40625" b="72000"/>
          <a:stretch>
            <a:fillRect/>
          </a:stretch>
        </p:blipFill>
        <p:spPr bwMode="auto">
          <a:xfrm>
            <a:off x="6858015" y="4929198"/>
            <a:ext cx="1773147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Commands</a:t>
            </a:r>
            <a:endParaRPr lang="en-IN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dirty="0" smtClean="0">
                <a:solidFill>
                  <a:schemeClr val="accent1">
                    <a:lumMod val="75000"/>
                  </a:schemeClr>
                </a:solidFill>
              </a:rPr>
              <a:t>Example:1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x=0:0.1:3*pi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y=sin(x)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area(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x,y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[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x,y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]=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ginput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(1)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%plot(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x,y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en-I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Output:</a:t>
            </a:r>
          </a:p>
          <a:p>
            <a:pPr>
              <a:buNone/>
            </a:pPr>
            <a:r>
              <a:rPr lang="en-IN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&gt;&gt; first</a:t>
            </a:r>
          </a:p>
          <a:p>
            <a:pPr>
              <a:buNone/>
            </a:pPr>
            <a:r>
              <a:rPr lang="en-IN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x =    4.7541</a:t>
            </a:r>
          </a:p>
          <a:p>
            <a:pPr>
              <a:buNone/>
            </a:pPr>
            <a:r>
              <a:rPr lang="en-IN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y =    0.1257</a:t>
            </a:r>
          </a:p>
          <a:p>
            <a:endParaRPr lang="en-IN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8992" y="1214422"/>
            <a:ext cx="5534025" cy="498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dirty="0" smtClean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GUI</a:t>
            </a:r>
            <a:endParaRPr lang="en-IN" b="1" i="1" dirty="0">
              <a:solidFill>
                <a:srgbClr val="66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 smtClean="0">
                <a:solidFill>
                  <a:srgbClr val="FF0000"/>
                </a:solidFill>
              </a:rPr>
              <a:t>GUI</a:t>
            </a:r>
            <a:r>
              <a:rPr lang="en-IN" dirty="0" smtClean="0"/>
              <a:t>-</a:t>
            </a:r>
            <a:r>
              <a:rPr lang="en-IN" dirty="0" smtClean="0">
                <a:solidFill>
                  <a:srgbClr val="FF0000"/>
                </a:solidFill>
              </a:rPr>
              <a:t>G</a:t>
            </a:r>
            <a:r>
              <a:rPr lang="en-IN" dirty="0" smtClean="0"/>
              <a:t>raphical </a:t>
            </a:r>
            <a:r>
              <a:rPr lang="en-IN" dirty="0" smtClean="0">
                <a:solidFill>
                  <a:srgbClr val="FF0000"/>
                </a:solidFill>
              </a:rPr>
              <a:t>U</a:t>
            </a:r>
            <a:r>
              <a:rPr lang="en-IN" dirty="0" smtClean="0"/>
              <a:t>ser </a:t>
            </a:r>
            <a:r>
              <a:rPr lang="en-IN" dirty="0" smtClean="0">
                <a:solidFill>
                  <a:srgbClr val="FF0000"/>
                </a:solidFill>
              </a:rPr>
              <a:t>I</a:t>
            </a:r>
            <a:r>
              <a:rPr lang="en-IN" dirty="0" smtClean="0"/>
              <a:t>nterface</a:t>
            </a:r>
          </a:p>
          <a:p>
            <a:pPr lvl="1">
              <a:buFont typeface="Wingdings" pitchFamily="2" charset="2"/>
              <a:buChar char="q"/>
            </a:pPr>
            <a:r>
              <a:rPr lang="en-IN" dirty="0" smtClean="0"/>
              <a:t>Provide point-and-click control of software applications.</a:t>
            </a:r>
          </a:p>
          <a:p>
            <a:pPr lvl="1">
              <a:buFont typeface="Wingdings" pitchFamily="2" charset="2"/>
              <a:buChar char="q"/>
            </a:pPr>
            <a:r>
              <a:rPr lang="en-IN" dirty="0" smtClean="0"/>
              <a:t>Eliminate the need to learn a language or type commands in order to run the applications.</a:t>
            </a:r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I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Example:2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bar([2,7,4.5,6])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colormap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 cool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1643050"/>
            <a:ext cx="5495925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Example:3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T=0:0.1:2*pi;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for j=1:12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 plot(5*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cos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(j*pi/6)+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cos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(T),5*sin(j*pi/6)+sin(T));</a:t>
            </a:r>
          </a:p>
          <a:p>
            <a:pPr>
              <a:buNone/>
            </a:pPr>
            <a:r>
              <a:rPr lang="pt-BR" dirty="0" smtClean="0">
                <a:solidFill>
                  <a:schemeClr val="accent3">
                    <a:lumMod val="75000"/>
                  </a:schemeClr>
                </a:solidFill>
              </a:rPr>
              <a:t>axis([-6 6 -6 6]);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M(j)=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getframe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end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movie(M)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43372" y="2843201"/>
            <a:ext cx="4507844" cy="401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en-IN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Example:4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[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x,y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]=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meshgrid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(-2:0.2:2,-2:0.2:2);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contour(x,y,x.^2-y.^2)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z=x*y;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surf(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x,y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%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contourf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(x,y,x.^2-y.^2)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%[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x,y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]=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ginput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(4)</a:t>
            </a:r>
          </a:p>
          <a:p>
            <a:pPr>
              <a:buNone/>
            </a:pPr>
            <a:endParaRPr lang="en-IN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31769" y="2214554"/>
            <a:ext cx="4512231" cy="4019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The Process of Implementing a GUI Involves Two Basic Tasks: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dirty="0">
                <a:solidFill>
                  <a:srgbClr val="C00000"/>
                </a:solidFill>
              </a:rPr>
              <a:t>Laying out the GUI components</a:t>
            </a:r>
            <a:r>
              <a:rPr lang="en-US" dirty="0"/>
              <a:t>	</a:t>
            </a:r>
          </a:p>
          <a:p>
            <a:pPr lvl="1" algn="just"/>
            <a:r>
              <a:rPr lang="en-US" dirty="0"/>
              <a:t>MATLAB implements GUIs as figure windows containing various styles of </a:t>
            </a:r>
            <a:r>
              <a:rPr lang="en-US" dirty="0" err="1"/>
              <a:t>uicontrol</a:t>
            </a:r>
            <a:r>
              <a:rPr lang="en-US" dirty="0"/>
              <a:t> (User Interface) </a:t>
            </a:r>
            <a:r>
              <a:rPr lang="en-US" dirty="0" smtClean="0"/>
              <a:t>objects.</a:t>
            </a:r>
            <a:endParaRPr lang="en-US" dirty="0"/>
          </a:p>
          <a:p>
            <a:pPr algn="just"/>
            <a:r>
              <a:rPr lang="en-US" dirty="0">
                <a:solidFill>
                  <a:srgbClr val="C00000"/>
                </a:solidFill>
              </a:rPr>
              <a:t>Programming the GUI components</a:t>
            </a:r>
          </a:p>
          <a:p>
            <a:pPr lvl="1" algn="just"/>
            <a:r>
              <a:rPr lang="en-US" dirty="0"/>
              <a:t>Must program each object to perform the intended action when activated by the user of the </a:t>
            </a:r>
            <a:r>
              <a:rPr lang="en-US" dirty="0" smtClean="0"/>
              <a:t>GUI.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/>
          <a:lstStyle/>
          <a:p>
            <a:r>
              <a:rPr lang="en-IN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Example:1</a:t>
            </a:r>
            <a:endParaRPr lang="en-IN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 algn="just"/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%to display ‘HAI’</a:t>
            </a:r>
          </a:p>
          <a:p>
            <a:pPr algn="just">
              <a:buNone/>
            </a:pPr>
            <a:r>
              <a:rPr lang="en-IN" sz="2800" dirty="0" smtClean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Steps:</a:t>
            </a:r>
          </a:p>
          <a:p>
            <a:pPr marL="514350" indent="-514350" algn="just">
              <a:buAutoNum type="arabicPeriod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Enter </a:t>
            </a:r>
            <a:r>
              <a:rPr lang="en-IN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‘guide’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on the command window.</a:t>
            </a:r>
          </a:p>
          <a:p>
            <a:pPr marL="514350" indent="-514350"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A window created as:</a:t>
            </a:r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pPr>
              <a:buNone/>
            </a:pPr>
            <a:endParaRPr lang="en-IN" dirty="0" smtClean="0"/>
          </a:p>
          <a:p>
            <a:endParaRPr lang="en-IN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928934"/>
            <a:ext cx="506730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 startAt="2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Click </a:t>
            </a:r>
            <a:r>
              <a:rPr lang="en-IN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Blank GUI –&gt; OK</a:t>
            </a:r>
          </a:p>
          <a:p>
            <a:pPr marL="514350" indent="-514350" algn="just">
              <a:buAutoNum type="arabicPeriod" startAt="2"/>
            </a:pPr>
            <a:r>
              <a:rPr 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Select which type of </a:t>
            </a:r>
            <a:r>
              <a:rPr lang="en-IN" sz="2800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uicontrol</a:t>
            </a:r>
            <a:r>
              <a:rPr lang="en-IN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component from the component palette </a:t>
            </a:r>
            <a:r>
              <a:rPr 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needed and place it in the GUI window.</a:t>
            </a:r>
          </a:p>
          <a:p>
            <a:pPr marL="514350" indent="-514350" algn="just">
              <a:buNone/>
            </a:pPr>
            <a:r>
              <a:rPr lang="en-IN" sz="2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For this example we select the pushbutton</a:t>
            </a:r>
          </a:p>
          <a:p>
            <a:pPr>
              <a:buNone/>
            </a:pPr>
            <a:endParaRPr lang="en-IN" sz="2800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00298" y="2928934"/>
            <a:ext cx="4639852" cy="3929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 startAt="5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Change the </a:t>
            </a:r>
            <a:r>
              <a:rPr lang="en-IN" sz="2800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name of the pushbutton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by right clicking the pushbutton.</a:t>
            </a:r>
          </a:p>
          <a:p>
            <a:pPr marL="514350" indent="-514350" algn="just">
              <a:buAutoNum type="arabicPeriod" startAt="5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5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5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5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5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5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5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5"/>
            </a:pPr>
            <a:endParaRPr lang="en-IN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AutoNum type="arabicPeriod" startAt="5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Save the GUI window. 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868" y="1071546"/>
            <a:ext cx="2364214" cy="4324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When a GUI is saved then it is saved in two forms: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1.  in </a:t>
            </a:r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.fig</a:t>
            </a:r>
          </a:p>
          <a:p>
            <a:pPr algn="just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2.  in </a:t>
            </a:r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.m</a:t>
            </a:r>
          </a:p>
          <a:p>
            <a:pPr>
              <a:buNone/>
            </a:pPr>
            <a:endParaRPr lang="en-IN" sz="2800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000240"/>
            <a:ext cx="5591175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/>
          </a:bodyPr>
          <a:lstStyle/>
          <a:p>
            <a:pPr marL="514350" indent="-514350" algn="just">
              <a:buAutoNum type="arabicPeriod" startAt="6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By pushing the button , the word HAI has to be displayed in command window. So we add </a:t>
            </a:r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‘</a:t>
            </a:r>
            <a:r>
              <a:rPr lang="en-IN" sz="2800" dirty="0" err="1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disp</a:t>
            </a:r>
            <a:r>
              <a:rPr lang="en-IN" sz="2800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HAI’ 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in the </a:t>
            </a:r>
            <a:r>
              <a:rPr lang="en-IN" sz="2800" dirty="0" err="1" smtClean="0">
                <a:latin typeface="Times New Roman" pitchFamily="18" charset="0"/>
                <a:cs typeface="Times New Roman" pitchFamily="18" charset="0"/>
              </a:rPr>
              <a:t>callback</a:t>
            </a: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of the pushbutton.</a:t>
            </a:r>
          </a:p>
          <a:p>
            <a:pPr marL="514350" indent="-514350" algn="just">
              <a:buAutoNum type="arabicPeriod" startAt="6"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Click save and Run the Program.</a:t>
            </a:r>
          </a:p>
          <a:p>
            <a:pPr marL="514350" indent="-514350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when button pushed we get</a:t>
            </a:r>
          </a:p>
          <a:p>
            <a:pPr marL="514350" indent="-514350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en-IN" sz="2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&gt;&gt; </a:t>
            </a:r>
            <a:r>
              <a:rPr lang="en-IN" sz="2800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endParaRPr lang="en-IN" sz="2800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None/>
            </a:pPr>
            <a:r>
              <a:rPr lang="en-IN" sz="2800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                              HAI</a:t>
            </a:r>
          </a:p>
          <a:p>
            <a:pPr marL="514350" indent="-514350"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              in the command window.</a:t>
            </a:r>
          </a:p>
          <a:p>
            <a:pPr>
              <a:buNone/>
            </a:pPr>
            <a:r>
              <a:rPr lang="en-IN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IN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Callbacks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Routine that executes whenever you activate the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uicontrol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object. </a:t>
            </a:r>
          </a:p>
          <a:p>
            <a:pPr algn="just"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Define this routine as a string that is a valid MATLAB expression or the name of an   M-file.</a:t>
            </a:r>
          </a:p>
          <a:p>
            <a:pPr algn="just" eaLnBrk="1" hangingPunct="1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The expression executes in the MATLAB workspace.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Topics to be Covered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2590800"/>
          </a:xfrm>
        </p:spPr>
        <p:txBody>
          <a:bodyPr/>
          <a:lstStyle/>
          <a:p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How to create GUIs with MATLAB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Laying out the components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Programming them to do specific things in response to user actions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Saving and launching the GUI</a:t>
            </a: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762000" y="4572000"/>
            <a:ext cx="77724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endParaRPr lang="en-US" sz="3200">
              <a:solidFill>
                <a:schemeClr val="folHlink"/>
              </a:solidFill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85800" y="4495800"/>
            <a:ext cx="77724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folHlink"/>
                </a:solidFill>
              </a:rPr>
              <a:t>Will not go into detail on MATLAB scripts</a:t>
            </a:r>
          </a:p>
          <a:p>
            <a:pPr marL="342900" indent="-342900" eaLnBrk="1" hangingPunct="1"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chemeClr val="folHlink"/>
                </a:solidFill>
              </a:rPr>
              <a:t>Will not attempt to cover the "art" of good user interface design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FIG-files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Binary files created as a result of saving a figure </a:t>
            </a:r>
          </a:p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Contains a serialized figure object</a:t>
            </a:r>
          </a:p>
          <a:p>
            <a:pPr lvl="1"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 complete description of the figure object and all of its children</a:t>
            </a:r>
          </a:p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of the objects property values are set to the values they were saved with when the figure is recreated</a:t>
            </a:r>
          </a:p>
          <a:p>
            <a:pPr lvl="1" eaLnBrk="1" hangingPunct="1"/>
            <a:endParaRPr lang="en-US" dirty="0" smtClean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M-files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534400" cy="4114800"/>
          </a:xfrm>
        </p:spPr>
        <p:txBody>
          <a:bodyPr/>
          <a:lstStyle/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MATLAB generates the application M-file to provide a framework for the program that controls the GUI</a:t>
            </a:r>
          </a:p>
          <a:p>
            <a:pPr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All code, including the callbacks, is contained in the application M-file</a:t>
            </a:r>
          </a:p>
          <a:p>
            <a:pPr lvl="1" algn="just"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Each callback is implemented as a sub-function in the M-file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Example:2</a:t>
            </a:r>
            <a:endParaRPr lang="en-IN" dirty="0">
              <a:solidFill>
                <a:schemeClr val="accent4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 smtClean="0">
                <a:solidFill>
                  <a:schemeClr val="accent3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% to create an adder</a:t>
            </a:r>
          </a:p>
          <a:p>
            <a:pPr>
              <a:buNone/>
            </a:pPr>
            <a:r>
              <a:rPr lang="en-IN" dirty="0" smtClean="0"/>
              <a:t> </a:t>
            </a:r>
          </a:p>
          <a:p>
            <a:pPr>
              <a:buNone/>
            </a:pP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function input1_editText_Callback(</a:t>
            </a:r>
            <a:r>
              <a:rPr lang="en-IN" sz="2800" dirty="0" err="1" smtClean="0">
                <a:solidFill>
                  <a:schemeClr val="accent5">
                    <a:lumMod val="75000"/>
                  </a:schemeClr>
                </a:solidFill>
              </a:rPr>
              <a:t>hObject</a:t>
            </a: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IN" sz="2800" dirty="0" err="1" smtClean="0">
                <a:solidFill>
                  <a:schemeClr val="accent5">
                    <a:lumMod val="75000"/>
                  </a:schemeClr>
                </a:solidFill>
              </a:rPr>
              <a:t>eventdata</a:t>
            </a: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, handles)</a:t>
            </a:r>
          </a:p>
          <a:p>
            <a:pPr>
              <a:buNone/>
            </a:pPr>
            <a:r>
              <a:rPr lang="en-IN" sz="2800" dirty="0" smtClean="0"/>
              <a:t>input = str2num(get(</a:t>
            </a:r>
            <a:r>
              <a:rPr lang="en-IN" sz="2800" dirty="0" err="1" smtClean="0"/>
              <a:t>hObject,'String</a:t>
            </a:r>
            <a:r>
              <a:rPr lang="en-IN" sz="2800" dirty="0" smtClean="0"/>
              <a:t>'));</a:t>
            </a:r>
            <a:endParaRPr lang="en-IN" sz="28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if (</a:t>
            </a:r>
            <a:r>
              <a:rPr lang="en-IN" sz="2800" dirty="0" err="1" smtClean="0"/>
              <a:t>isempty</a:t>
            </a:r>
            <a:r>
              <a:rPr lang="en-IN" sz="2800" dirty="0" smtClean="0"/>
              <a:t>(input))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set(hObject,'String','0')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end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err="1" smtClean="0"/>
              <a:t>guidata</a:t>
            </a:r>
            <a:r>
              <a:rPr lang="en-IN" sz="2800" dirty="0" smtClean="0"/>
              <a:t>(</a:t>
            </a:r>
            <a:r>
              <a:rPr lang="en-IN" sz="2800" dirty="0" err="1" smtClean="0"/>
              <a:t>hObject</a:t>
            </a:r>
            <a:r>
              <a:rPr lang="en-IN" sz="2800" dirty="0" smtClean="0"/>
              <a:t>, handles);</a:t>
            </a:r>
          </a:p>
          <a:p>
            <a:pPr>
              <a:buNone/>
            </a:pPr>
            <a:endParaRPr lang="en-IN" dirty="0">
              <a:solidFill>
                <a:schemeClr val="accent3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19749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dirty="0" smtClean="0"/>
              <a:t> </a:t>
            </a:r>
          </a:p>
          <a:p>
            <a:pPr>
              <a:buNone/>
            </a:pP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function input2_editText_Callback(</a:t>
            </a:r>
            <a:r>
              <a:rPr lang="en-IN" sz="2800" dirty="0" err="1" smtClean="0">
                <a:solidFill>
                  <a:schemeClr val="accent5">
                    <a:lumMod val="75000"/>
                  </a:schemeClr>
                </a:solidFill>
              </a:rPr>
              <a:t>hObject</a:t>
            </a: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IN" sz="2800" dirty="0" err="1" smtClean="0">
                <a:solidFill>
                  <a:schemeClr val="accent5">
                    <a:lumMod val="75000"/>
                  </a:schemeClr>
                </a:solidFill>
              </a:rPr>
              <a:t>eventdata</a:t>
            </a: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, handles)</a:t>
            </a:r>
          </a:p>
          <a:p>
            <a:pPr>
              <a:buNone/>
            </a:pPr>
            <a:r>
              <a:rPr lang="en-IN" sz="2800" dirty="0" smtClean="0"/>
              <a:t>input = str2num(get(</a:t>
            </a:r>
            <a:r>
              <a:rPr lang="en-IN" sz="2800" dirty="0" err="1" smtClean="0"/>
              <a:t>hObject,'String</a:t>
            </a:r>
            <a:r>
              <a:rPr lang="en-IN" sz="2800" dirty="0" smtClean="0"/>
              <a:t>'));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 if (</a:t>
            </a:r>
            <a:r>
              <a:rPr lang="en-IN" sz="2800" dirty="0" err="1" smtClean="0"/>
              <a:t>isempty</a:t>
            </a:r>
            <a:r>
              <a:rPr lang="en-IN" sz="2800" dirty="0" smtClean="0"/>
              <a:t>(input))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set(hObject,'String','0')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end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err="1" smtClean="0"/>
              <a:t>guidata</a:t>
            </a:r>
            <a:r>
              <a:rPr lang="en-IN" sz="2800" dirty="0" smtClean="0"/>
              <a:t>(</a:t>
            </a:r>
            <a:r>
              <a:rPr lang="en-IN" sz="2800" dirty="0" err="1" smtClean="0"/>
              <a:t>hObject</a:t>
            </a:r>
            <a:r>
              <a:rPr lang="en-IN" sz="2800" dirty="0" smtClean="0"/>
              <a:t>, handles);</a:t>
            </a:r>
          </a:p>
          <a:p>
            <a:pPr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42918"/>
            <a:ext cx="8229600" cy="548324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function </a:t>
            </a:r>
            <a:r>
              <a:rPr lang="en-IN" sz="2800" dirty="0" err="1" smtClean="0">
                <a:solidFill>
                  <a:schemeClr val="accent5">
                    <a:lumMod val="75000"/>
                  </a:schemeClr>
                </a:solidFill>
              </a:rPr>
              <a:t>add_pushbutton_Callback</a:t>
            </a: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(</a:t>
            </a:r>
            <a:r>
              <a:rPr lang="en-IN" sz="2800" dirty="0" err="1" smtClean="0">
                <a:solidFill>
                  <a:schemeClr val="accent5">
                    <a:lumMod val="75000"/>
                  </a:schemeClr>
                </a:solidFill>
              </a:rPr>
              <a:t>hObject</a:t>
            </a: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en-IN" sz="2800" dirty="0" err="1" smtClean="0">
                <a:solidFill>
                  <a:schemeClr val="accent5">
                    <a:lumMod val="75000"/>
                  </a:schemeClr>
                </a:solidFill>
              </a:rPr>
              <a:t>eventdata</a:t>
            </a:r>
            <a:r>
              <a:rPr lang="en-IN" sz="2800" dirty="0" smtClean="0">
                <a:solidFill>
                  <a:schemeClr val="accent5">
                    <a:lumMod val="75000"/>
                  </a:schemeClr>
                </a:solidFill>
              </a:rPr>
              <a:t>, handles)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a = get(handles.input1_editText,'String');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b = get(handles.input2_editText,'String');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total = str2num(a) + str2num(b);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c = num2str(total);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smtClean="0"/>
              <a:t>set(</a:t>
            </a:r>
            <a:r>
              <a:rPr lang="en-IN" sz="2800" dirty="0" err="1" smtClean="0"/>
              <a:t>handles.answer_staticText,'String',c</a:t>
            </a:r>
            <a:r>
              <a:rPr lang="en-IN" sz="2800" dirty="0" smtClean="0"/>
              <a:t>);</a:t>
            </a:r>
          </a:p>
          <a:p>
            <a:pPr>
              <a:buFont typeface="Wingdings" pitchFamily="2" charset="2"/>
              <a:buChar char="Ø"/>
            </a:pPr>
            <a:r>
              <a:rPr lang="en-IN" sz="2800" dirty="0" err="1" smtClean="0"/>
              <a:t>guidata</a:t>
            </a:r>
            <a:r>
              <a:rPr lang="en-IN" sz="2800" dirty="0" smtClean="0"/>
              <a:t>(</a:t>
            </a:r>
            <a:r>
              <a:rPr lang="en-IN" sz="2800" dirty="0" err="1" smtClean="0"/>
              <a:t>hObject</a:t>
            </a:r>
            <a:r>
              <a:rPr lang="en-IN" sz="2800" dirty="0" smtClean="0"/>
              <a:t>, handles);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pPr>
              <a:buNone/>
            </a:pPr>
            <a:r>
              <a:rPr lang="en-IN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GUI </a:t>
            </a:r>
            <a:r>
              <a:rPr lang="en-IN" dirty="0" err="1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window:Output</a:t>
            </a:r>
            <a:endParaRPr lang="en-IN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428736"/>
            <a:ext cx="5600700" cy="444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dirty="0" err="1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Matlab</a:t>
            </a:r>
            <a:r>
              <a:rPr lang="en-IN" b="1" i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Graphics Objects</a:t>
            </a:r>
            <a:endParaRPr lang="en-IN" b="1" i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Example:1</a:t>
            </a:r>
          </a:p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1714488"/>
            <a:ext cx="4040188" cy="441167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IN" dirty="0" smtClean="0"/>
              <a:t>&gt;&gt; 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=figure;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ha=axes;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x=-10:0.1:10;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h=line(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x,exp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(-x.^2));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get(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hf,'Type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get(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ha,'Parent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')=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P=get(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ha,'Position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');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set(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ha,'Position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',[P(1) P(2)+P(4)/4 P(3) P(4)/2]);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set(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hf,'color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',[0 0 0 ])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set(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h,'color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',[ 1 0 0],'Linewidth',5)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hf1=figure;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ha1=axes('Parent',hf1);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set(h,'Parent',ha1)</a:t>
            </a:r>
            <a:endParaRPr lang="en-IN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645025" y="1214422"/>
            <a:ext cx="4041775" cy="500065"/>
          </a:xfrm>
        </p:spPr>
        <p:txBody>
          <a:bodyPr>
            <a:normAutofit/>
          </a:bodyPr>
          <a:lstStyle/>
          <a:p>
            <a:r>
              <a:rPr lang="en-IN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endParaRPr lang="en-IN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4645025" y="1714488"/>
            <a:ext cx="4041775" cy="4411675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785926"/>
            <a:ext cx="3500462" cy="507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pPr algn="l"/>
            <a:r>
              <a:rPr lang="en-IN" sz="3200" b="1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Example:2</a:t>
            </a:r>
            <a:endParaRPr lang="en-IN" sz="3200" b="1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86412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=figure('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MenuBar','none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hTb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uitoolbar</a:t>
            </a:r>
            <a:endParaRPr lang="en-IN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hPT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uipushtool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hTb,'CData',zeros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(8,8,3))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hTT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uitoggletool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hTb,'CData',zeros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(8,8,3),'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Separator','on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hM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uimenu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hf,'Label','Test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')</a:t>
            </a:r>
          </a:p>
          <a:p>
            <a:pPr>
              <a:buNone/>
            </a:pPr>
            <a:r>
              <a:rPr lang="sv-SE" dirty="0" smtClean="0">
                <a:solidFill>
                  <a:schemeClr val="accent3">
                    <a:lumMod val="75000"/>
                  </a:schemeClr>
                </a:solidFill>
              </a:rPr>
              <a:t>ha=axes('Position',[0.45 0.1 0.5 0.8])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(1)=plot([0:10],rand(11,1))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(2)=line([0:10],sin(pi*[0:10]/10),'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',[1 0 0])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(3)=annotation('line',[0.75 0.75],[0 1],'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',[1 0 0])</a:t>
            </a: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ha1=get(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(3),'Parent')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hGo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(1)=rectangle('Position',[4,1.5,1,0.2],'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FaceColor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',[0 0.5 0])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hGo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(2)=line([4 5],[1.5 1.7],'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',[1 0 0])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hG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hggroup</a:t>
            </a:r>
            <a:endParaRPr lang="en-IN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set(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hGo,'HitTest','off','Parent',hG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PanProp.Parent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</a:t>
            </a:r>
            <a:endParaRPr lang="en-IN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PanProp.Position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=[0.05 0.1 0.3 0.8]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PanProp.Title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='UI panel example'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PanProp.BackgroundColor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=get(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hf,'Color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hPan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uipanel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PanProp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UIPr.Units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='normalized'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UIPr.Parent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hPan</a:t>
            </a:r>
            <a:endParaRPr lang="en-IN" dirty="0" smtClean="0">
              <a:solidFill>
                <a:schemeClr val="accent3">
                  <a:lumMod val="75000"/>
                </a:schemeClr>
              </a:solidFill>
            </a:endParaRPr>
          </a:p>
          <a:p>
            <a:pPr>
              <a:buNone/>
            </a:pP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UIPr.Position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=[0.1 0.05 0.8 0.07]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UIPr.Style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='pushbutton'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hUI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(1)=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uicontrol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UIPr,'String','Test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 Button')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UIPr.Style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='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listbox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'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UIPr.Backgroundcolor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=[1 1 1]</a:t>
            </a:r>
          </a:p>
          <a:p>
            <a:pPr>
              <a:buNone/>
            </a:pPr>
            <a:r>
              <a:rPr lang="fr-FR" dirty="0" err="1" smtClean="0">
                <a:solidFill>
                  <a:schemeClr val="accent3">
                    <a:lumMod val="75000"/>
                  </a:schemeClr>
                </a:solidFill>
              </a:rPr>
              <a:t>UIPr.Position</a:t>
            </a:r>
            <a:r>
              <a:rPr lang="fr-FR" dirty="0" smtClean="0">
                <a:solidFill>
                  <a:schemeClr val="accent3">
                    <a:lumMod val="75000"/>
                  </a:schemeClr>
                </a:solidFill>
              </a:rPr>
              <a:t>=[0.1 0.17 0.8 0.75]</a:t>
            </a:r>
          </a:p>
          <a:p>
            <a:pPr>
              <a:buNone/>
            </a:pP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hUI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(2)=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uicontrol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UIPr,'String',fieldnames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(get(</a:t>
            </a:r>
            <a:r>
              <a:rPr lang="en-IN" dirty="0" err="1" smtClean="0">
                <a:solidFill>
                  <a:schemeClr val="accent3">
                    <a:lumMod val="75000"/>
                  </a:schemeClr>
                </a:solidFill>
              </a:rPr>
              <a:t>hf</a:t>
            </a:r>
            <a:r>
              <a:rPr lang="en-IN" dirty="0" smtClean="0">
                <a:solidFill>
                  <a:schemeClr val="accent3">
                    <a:lumMod val="75000"/>
                  </a:schemeClr>
                </a:solidFill>
              </a:rPr>
              <a:t>)))</a:t>
            </a:r>
          </a:p>
          <a:p>
            <a:endParaRPr lang="en-IN" dirty="0" smtClean="0"/>
          </a:p>
          <a:p>
            <a:endParaRPr lang="en-IN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500042"/>
          </a:xfrm>
        </p:spPr>
        <p:txBody>
          <a:bodyPr>
            <a:normAutofit fontScale="90000"/>
          </a:bodyPr>
          <a:lstStyle/>
          <a:p>
            <a:pPr algn="l"/>
            <a:r>
              <a:rPr lang="en-IN" sz="32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Output</a:t>
            </a:r>
            <a:endParaRPr lang="en-IN" sz="32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/>
          <a:lstStyle/>
          <a:p>
            <a:endParaRPr lang="en-IN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9750" y="976313"/>
            <a:ext cx="5524500" cy="490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6072230"/>
          </a:xfrm>
        </p:spPr>
        <p:txBody>
          <a:bodyPr>
            <a:normAutofit lnSpcReduction="10000"/>
          </a:bodyPr>
          <a:lstStyle/>
          <a:p>
            <a:r>
              <a:rPr lang="en-IN" dirty="0" smtClean="0">
                <a:solidFill>
                  <a:srgbClr val="00B0F0"/>
                </a:solidFill>
              </a:rPr>
              <a:t>Two ways to open the GUI window</a:t>
            </a:r>
          </a:p>
          <a:p>
            <a:pPr lvl="1"/>
            <a:r>
              <a:rPr lang="en-IN" dirty="0" smtClean="0"/>
              <a:t>Click </a:t>
            </a:r>
            <a:r>
              <a:rPr lang="en-IN" dirty="0" err="1" smtClean="0">
                <a:solidFill>
                  <a:schemeClr val="accent4">
                    <a:lumMod val="75000"/>
                  </a:schemeClr>
                </a:solidFill>
              </a:rPr>
              <a:t>New</a:t>
            </a:r>
            <a:r>
              <a:rPr lang="en-IN" dirty="0" err="1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Graphical</a:t>
            </a:r>
            <a:r>
              <a:rPr lang="en-IN" dirty="0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 User Interface</a:t>
            </a:r>
            <a:r>
              <a:rPr lang="en-IN" dirty="0" smtClean="0">
                <a:sym typeface="Wingdings" pitchFamily="2" charset="2"/>
              </a:rPr>
              <a:t>.(</a:t>
            </a:r>
            <a:r>
              <a:rPr lang="en-IN" dirty="0" err="1" smtClean="0">
                <a:sym typeface="Wingdings" pitchFamily="2" charset="2"/>
              </a:rPr>
              <a:t>ver</a:t>
            </a:r>
            <a:r>
              <a:rPr lang="en-IN" dirty="0" smtClean="0">
                <a:sym typeface="Wingdings" pitchFamily="2" charset="2"/>
              </a:rPr>
              <a:t> R2014a)</a:t>
            </a:r>
          </a:p>
          <a:p>
            <a:pPr lvl="1"/>
            <a:r>
              <a:rPr lang="en-IN" dirty="0" smtClean="0">
                <a:sym typeface="Wingdings" pitchFamily="2" charset="2"/>
              </a:rPr>
              <a:t>Type </a:t>
            </a:r>
            <a:r>
              <a:rPr lang="en-IN" dirty="0" smtClean="0">
                <a:solidFill>
                  <a:schemeClr val="accent4">
                    <a:lumMod val="75000"/>
                  </a:schemeClr>
                </a:solidFill>
                <a:sym typeface="Wingdings" pitchFamily="2" charset="2"/>
              </a:rPr>
              <a:t>guide</a:t>
            </a:r>
            <a:r>
              <a:rPr lang="en-IN" dirty="0" smtClean="0">
                <a:sym typeface="Wingdings" pitchFamily="2" charset="2"/>
              </a:rPr>
              <a:t> on the command window.</a:t>
            </a:r>
          </a:p>
          <a:p>
            <a:pPr lvl="1"/>
            <a:endParaRPr lang="en-IN" dirty="0">
              <a:sym typeface="Wingdings" pitchFamily="2" charset="2"/>
            </a:endParaRPr>
          </a:p>
          <a:p>
            <a:pPr lvl="1"/>
            <a:endParaRPr lang="en-IN" dirty="0" smtClean="0">
              <a:sym typeface="Wingdings" pitchFamily="2" charset="2"/>
            </a:endParaRPr>
          </a:p>
          <a:p>
            <a:pPr lvl="1"/>
            <a:endParaRPr lang="en-IN" dirty="0">
              <a:sym typeface="Wingdings" pitchFamily="2" charset="2"/>
            </a:endParaRPr>
          </a:p>
          <a:p>
            <a:pPr lvl="1"/>
            <a:endParaRPr lang="en-IN" dirty="0" smtClean="0">
              <a:sym typeface="Wingdings" pitchFamily="2" charset="2"/>
            </a:endParaRPr>
          </a:p>
          <a:p>
            <a:pPr lvl="1"/>
            <a:endParaRPr lang="en-IN" dirty="0">
              <a:sym typeface="Wingdings" pitchFamily="2" charset="2"/>
            </a:endParaRPr>
          </a:p>
          <a:p>
            <a:pPr lvl="1"/>
            <a:endParaRPr lang="en-IN" dirty="0" smtClean="0">
              <a:sym typeface="Wingdings" pitchFamily="2" charset="2"/>
            </a:endParaRPr>
          </a:p>
          <a:p>
            <a:pPr lvl="1"/>
            <a:endParaRPr lang="en-IN" dirty="0">
              <a:sym typeface="Wingdings" pitchFamily="2" charset="2"/>
            </a:endParaRPr>
          </a:p>
          <a:p>
            <a:pPr lvl="1">
              <a:buFont typeface="Wingdings" pitchFamily="2" charset="2"/>
              <a:buChar char="§"/>
            </a:pPr>
            <a:r>
              <a:rPr lang="es-ES_tradnl" b="1" dirty="0" smtClean="0">
                <a:solidFill>
                  <a:schemeClr val="accent2">
                    <a:lumMod val="75000"/>
                  </a:schemeClr>
                </a:solidFill>
              </a:rPr>
              <a:t>GUIDE</a:t>
            </a: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 (</a:t>
            </a:r>
            <a:r>
              <a:rPr lang="es-ES_tradnl" dirty="0" err="1" smtClean="0">
                <a:solidFill>
                  <a:schemeClr val="accent2">
                    <a:lumMod val="75000"/>
                  </a:schemeClr>
                </a:solidFill>
              </a:rPr>
              <a:t>Graphical</a:t>
            </a: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_tradnl" dirty="0" err="1" smtClean="0">
                <a:solidFill>
                  <a:schemeClr val="accent2">
                    <a:lumMod val="75000"/>
                  </a:schemeClr>
                </a:solidFill>
              </a:rPr>
              <a:t>User</a:t>
            </a: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 Interface </a:t>
            </a:r>
            <a:r>
              <a:rPr lang="es-ES_tradnl" dirty="0" err="1" smtClean="0">
                <a:solidFill>
                  <a:schemeClr val="accent2">
                    <a:lumMod val="75000"/>
                  </a:schemeClr>
                </a:solidFill>
              </a:rPr>
              <a:t>Development</a:t>
            </a: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s-ES_tradnl" dirty="0" err="1" smtClean="0">
                <a:solidFill>
                  <a:schemeClr val="accent2">
                    <a:lumMod val="75000"/>
                  </a:schemeClr>
                </a:solidFill>
              </a:rPr>
              <a:t>Environment</a:t>
            </a:r>
            <a:r>
              <a:rPr lang="es-ES_tradnl" dirty="0" smtClean="0">
                <a:solidFill>
                  <a:schemeClr val="accent2">
                    <a:lumMod val="75000"/>
                  </a:schemeClr>
                </a:solidFill>
              </a:rPr>
              <a:t>) </a:t>
            </a:r>
            <a:endParaRPr lang="en-IN" dirty="0" smtClean="0">
              <a:solidFill>
                <a:schemeClr val="accent2">
                  <a:lumMod val="75000"/>
                </a:schemeClr>
              </a:solidFill>
              <a:sym typeface="Wingdings" pitchFamily="2" charset="2"/>
            </a:endParaRPr>
          </a:p>
          <a:p>
            <a:pPr lvl="1"/>
            <a:endParaRPr lang="en-IN" dirty="0">
              <a:sym typeface="Wingdings" pitchFamily="2" charset="2"/>
            </a:endParaRPr>
          </a:p>
          <a:p>
            <a:pPr lvl="1"/>
            <a:endParaRPr lang="en-IN" dirty="0" smtClean="0">
              <a:sym typeface="Wingdings" pitchFamily="2" charset="2"/>
            </a:endParaRPr>
          </a:p>
          <a:p>
            <a:pPr lvl="1"/>
            <a:endParaRPr lang="en-IN" dirty="0">
              <a:sym typeface="Wingdings" pitchFamily="2" charset="2"/>
            </a:endParaRPr>
          </a:p>
          <a:p>
            <a:pPr lvl="1"/>
            <a:endParaRPr lang="en-IN" dirty="0" smtClean="0">
              <a:sym typeface="Wingdings" pitchFamily="2" charset="2"/>
            </a:endParaRPr>
          </a:p>
          <a:p>
            <a:pPr lvl="1"/>
            <a:endParaRPr lang="en-IN" dirty="0">
              <a:sym typeface="Wingdings" pitchFamily="2" charset="2"/>
            </a:endParaRPr>
          </a:p>
          <a:p>
            <a:pPr lvl="1"/>
            <a:endParaRPr lang="en-IN" dirty="0" smtClean="0">
              <a:sym typeface="Wingdings" pitchFamily="2" charset="2"/>
            </a:endParaRPr>
          </a:p>
          <a:p>
            <a:pPr lvl="1"/>
            <a:endParaRPr lang="en-IN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428868"/>
            <a:ext cx="5067300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43182"/>
            <a:ext cx="8229600" cy="3482981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IN" sz="72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Thank You</a:t>
            </a:r>
            <a:endParaRPr lang="en-IN" sz="72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GUIDE (Graphical User Interface Development Environment) 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GUIDE is primarily a set of layout tools</a:t>
            </a:r>
          </a:p>
          <a:p>
            <a:r>
              <a:rPr lang="en-US" dirty="0">
                <a:solidFill>
                  <a:srgbClr val="C00000"/>
                </a:solidFill>
              </a:rPr>
              <a:t>GUIDE also generates an M-file </a:t>
            </a:r>
            <a:r>
              <a:rPr lang="en-US" dirty="0"/>
              <a:t>that contains code to handle the initialization and launching of the GUI</a:t>
            </a:r>
          </a:p>
          <a:p>
            <a:pPr lvl="1"/>
            <a:r>
              <a:rPr lang="en-US" dirty="0"/>
              <a:t>This M-file also provides a framework for the implementation of the callbacks - the functions that execute when users activate a component in the GUI.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i="1" dirty="0" smtClean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GUI window layout</a:t>
            </a:r>
            <a:endParaRPr lang="en-IN" b="1" i="1" dirty="0">
              <a:solidFill>
                <a:srgbClr val="6699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813" y="1643050"/>
            <a:ext cx="7572375" cy="507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GUIDE - Primarily a Set of Layout Tools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76400"/>
            <a:ext cx="8382000" cy="4876800"/>
          </a:xfrm>
        </p:spPr>
        <p:txBody>
          <a:bodyPr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</a:rPr>
              <a:t>Control Panel </a:t>
            </a:r>
            <a:r>
              <a:rPr lang="en-US" sz="2800" dirty="0"/>
              <a:t>- add and arrange objects in the figure window </a:t>
            </a:r>
          </a:p>
          <a:p>
            <a:r>
              <a:rPr lang="en-US" sz="2800" dirty="0">
                <a:solidFill>
                  <a:srgbClr val="C00000"/>
                </a:solidFill>
              </a:rPr>
              <a:t>Alignment Tool </a:t>
            </a:r>
            <a:r>
              <a:rPr lang="en-US" sz="2800" dirty="0"/>
              <a:t>- align objects </a:t>
            </a:r>
          </a:p>
          <a:p>
            <a:r>
              <a:rPr lang="en-US" sz="2800" dirty="0">
                <a:solidFill>
                  <a:srgbClr val="C00000"/>
                </a:solidFill>
              </a:rPr>
              <a:t>Property Editor </a:t>
            </a:r>
            <a:r>
              <a:rPr lang="en-US" sz="2800" dirty="0"/>
              <a:t>- inspect and set property values </a:t>
            </a:r>
          </a:p>
          <a:p>
            <a:r>
              <a:rPr lang="en-US" sz="2800" dirty="0">
                <a:solidFill>
                  <a:srgbClr val="C00000"/>
                </a:solidFill>
              </a:rPr>
              <a:t>Object Browser </a:t>
            </a:r>
            <a:r>
              <a:rPr lang="en-US" sz="2800" dirty="0"/>
              <a:t>- observe a hierarchical list of the Handle Graphics objects </a:t>
            </a:r>
          </a:p>
          <a:p>
            <a:r>
              <a:rPr lang="en-US" sz="2800" dirty="0">
                <a:solidFill>
                  <a:srgbClr val="C00000"/>
                </a:solidFill>
              </a:rPr>
              <a:t>Menu Editor </a:t>
            </a:r>
            <a:r>
              <a:rPr lang="en-US" sz="2800" dirty="0"/>
              <a:t>- create window menus and context menus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285720" y="115888"/>
            <a:ext cx="8643997" cy="812782"/>
          </a:xfrm>
        </p:spPr>
        <p:txBody>
          <a:bodyPr lIns="90000" tIns="46800" rIns="90000" bIns="46800" rtlCol="0">
            <a:normAutofit/>
          </a:bodyPr>
          <a:lstStyle/>
          <a:p>
            <a:pPr fontAlgn="auto">
              <a:spcAft>
                <a:spcPts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n-GB" b="1" i="1" dirty="0" smtClean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Components Palette 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214282" y="1484313"/>
            <a:ext cx="8750331" cy="4945083"/>
          </a:xfrm>
        </p:spPr>
        <p:txBody>
          <a:bodyPr lIns="90000" tIns="46800" rIns="90000" bIns="46800" rtlCol="0">
            <a:noAutofit/>
          </a:bodyPr>
          <a:lstStyle/>
          <a:p>
            <a:pPr marL="736600" lvl="1" indent="-254000" algn="just">
              <a:lnSpc>
                <a:spcPct val="90000"/>
              </a:lnSpc>
              <a:spcBef>
                <a:spcPts val="800"/>
              </a:spcBef>
              <a:buClr>
                <a:srgbClr val="11821E"/>
              </a:buClr>
              <a:buFont typeface="Arial" pitchFamily="34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  <a:defRPr/>
            </a:pPr>
            <a:r>
              <a:rPr lang="en-GB" dirty="0" smtClean="0"/>
              <a:t>The L.H.S. of the Guide window contains the components palette. </a:t>
            </a:r>
          </a:p>
          <a:p>
            <a:pPr marL="736600" lvl="1" indent="-254000" algn="just">
              <a:lnSpc>
                <a:spcPct val="90000"/>
              </a:lnSpc>
              <a:spcBef>
                <a:spcPts val="800"/>
              </a:spcBef>
              <a:buClr>
                <a:srgbClr val="11821E"/>
              </a:buClr>
              <a:buFont typeface="Arial" pitchFamily="34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  <a:defRPr/>
            </a:pPr>
            <a:r>
              <a:rPr lang="en-GB" dirty="0" smtClean="0"/>
              <a:t>Your layout-design task will involve dragging and dropping the GUI control components from the palette onto the layout area. </a:t>
            </a:r>
          </a:p>
          <a:p>
            <a:pPr marL="336550" indent="-254000" algn="just" fontAlgn="auto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1821E"/>
              </a:buClr>
              <a:buFont typeface="Arial" pitchFamily="34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  <a:defRPr/>
            </a:pPr>
            <a:endParaRPr lang="en-GB" sz="2800" i="1" dirty="0" smtClean="0"/>
          </a:p>
          <a:p>
            <a:pPr marL="336550" indent="-254000" algn="just" fontAlgn="auto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11821E"/>
              </a:buClr>
              <a:buFont typeface="Arial" pitchFamily="34" charset="0"/>
              <a:buChar char="•"/>
              <a:tabLst>
                <a:tab pos="336550" algn="l"/>
                <a:tab pos="441325" algn="l"/>
                <a:tab pos="890588" algn="l"/>
                <a:tab pos="1339850" algn="l"/>
                <a:tab pos="1789113" algn="l"/>
                <a:tab pos="2238375" algn="l"/>
                <a:tab pos="2687638" algn="l"/>
                <a:tab pos="3136900" algn="l"/>
                <a:tab pos="3586163" algn="l"/>
                <a:tab pos="4035425" algn="l"/>
                <a:tab pos="4484688" algn="l"/>
                <a:tab pos="4933950" algn="l"/>
                <a:tab pos="5383213" algn="l"/>
                <a:tab pos="5832475" algn="l"/>
                <a:tab pos="6281738" algn="l"/>
                <a:tab pos="6731000" algn="l"/>
                <a:tab pos="7180263" algn="l"/>
                <a:tab pos="7629525" algn="l"/>
                <a:tab pos="8078788" algn="l"/>
                <a:tab pos="8528050" algn="l"/>
                <a:tab pos="8977313" algn="l"/>
              </a:tabLst>
              <a:defRPr/>
            </a:pPr>
            <a:r>
              <a:rPr lang="en-GB" sz="2800" i="1" dirty="0" smtClean="0"/>
              <a:t>File-&gt; Preferences </a:t>
            </a:r>
            <a:r>
              <a:rPr lang="en-GB" sz="2800" dirty="0" smtClean="0"/>
              <a:t>option of the GUIDE window will allow you to display the names of the items in the components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 err="1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uicontrol</a:t>
            </a:r>
            <a:r>
              <a:rPr lang="en-US" b="1" i="1" dirty="0">
                <a:solidFill>
                  <a:srgbClr val="669900"/>
                </a:solidFill>
                <a:latin typeface="Times New Roman" pitchFamily="18" charset="0"/>
                <a:cs typeface="Times New Roman" pitchFamily="18" charset="0"/>
              </a:rPr>
              <a:t> objects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3810000" cy="259080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Push Buttons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Toggle Buttons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Check Boxes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Radio Buttons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Edit Text</a:t>
            </a:r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3810000" cy="2590800"/>
          </a:xfrm>
        </p:spPr>
        <p:txBody>
          <a:bodyPr/>
          <a:lstStyle/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Static Text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Sliders 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Frames 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List Boxes</a:t>
            </a:r>
          </a:p>
          <a:p>
            <a:r>
              <a:rPr lang="en-US" dirty="0">
                <a:solidFill>
                  <a:schemeClr val="accent5">
                    <a:lumMod val="75000"/>
                  </a:schemeClr>
                </a:solidFill>
              </a:rPr>
              <a:t>Popup Menus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</TotalTime>
  <Words>1623</Words>
  <Application>Microsoft Office PowerPoint</Application>
  <PresentationFormat>On-screen Show (4:3)</PresentationFormat>
  <Paragraphs>251</Paragraphs>
  <Slides>40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6" baseType="lpstr">
      <vt:lpstr>Algerian</vt:lpstr>
      <vt:lpstr>Arial</vt:lpstr>
      <vt:lpstr>Calibri</vt:lpstr>
      <vt:lpstr>Times New Roman</vt:lpstr>
      <vt:lpstr>Wingdings</vt:lpstr>
      <vt:lpstr>Office Theme</vt:lpstr>
      <vt:lpstr>Graphical User Interface in MATLAB</vt:lpstr>
      <vt:lpstr>GUI</vt:lpstr>
      <vt:lpstr>Topics to be Covered</vt:lpstr>
      <vt:lpstr>PowerPoint Presentation</vt:lpstr>
      <vt:lpstr>GUIDE (Graphical User Interface Development Environment) </vt:lpstr>
      <vt:lpstr>GUI window layout</vt:lpstr>
      <vt:lpstr>GUIDE - Primarily a Set of Layout Tools</vt:lpstr>
      <vt:lpstr>Components Palette </vt:lpstr>
      <vt:lpstr>uicontrol objects</vt:lpstr>
      <vt:lpstr>Push Buttons</vt:lpstr>
      <vt:lpstr>Toggle Buttons</vt:lpstr>
      <vt:lpstr>Check Boxes</vt:lpstr>
      <vt:lpstr>Radio Boxes</vt:lpstr>
      <vt:lpstr>Edit Text</vt:lpstr>
      <vt:lpstr>Static Text</vt:lpstr>
      <vt:lpstr>Sliders</vt:lpstr>
      <vt:lpstr>List Boxes</vt:lpstr>
      <vt:lpstr>Popup Menus</vt:lpstr>
      <vt:lpstr>Commands</vt:lpstr>
      <vt:lpstr>PowerPoint Presentation</vt:lpstr>
      <vt:lpstr>PowerPoint Presentation</vt:lpstr>
      <vt:lpstr>PowerPoint Presentation</vt:lpstr>
      <vt:lpstr>The Process of Implementing a GUI Involves Two Basic Tasks: </vt:lpstr>
      <vt:lpstr>Example:1</vt:lpstr>
      <vt:lpstr>PowerPoint Presentation</vt:lpstr>
      <vt:lpstr>PowerPoint Presentation</vt:lpstr>
      <vt:lpstr>PowerPoint Presentation</vt:lpstr>
      <vt:lpstr>PowerPoint Presentation</vt:lpstr>
      <vt:lpstr>Callbacks</vt:lpstr>
      <vt:lpstr>FIG-files</vt:lpstr>
      <vt:lpstr>M-files</vt:lpstr>
      <vt:lpstr>Example:2</vt:lpstr>
      <vt:lpstr>PowerPoint Presentation</vt:lpstr>
      <vt:lpstr>PowerPoint Presentation</vt:lpstr>
      <vt:lpstr>PowerPoint Presentation</vt:lpstr>
      <vt:lpstr>Matlab Graphics Objects</vt:lpstr>
      <vt:lpstr>Example:2</vt:lpstr>
      <vt:lpstr>PowerPoint Presentation</vt:lpstr>
      <vt:lpstr>Output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R.KUMAR</cp:lastModifiedBy>
  <cp:revision>42</cp:revision>
  <dcterms:created xsi:type="dcterms:W3CDTF">2014-09-10T13:27:48Z</dcterms:created>
  <dcterms:modified xsi:type="dcterms:W3CDTF">2017-06-27T18:02:15Z</dcterms:modified>
</cp:coreProperties>
</file>